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2" r:id="rId3"/>
    <p:sldId id="284" r:id="rId4"/>
    <p:sldId id="283" r:id="rId5"/>
    <p:sldId id="286" r:id="rId6"/>
    <p:sldId id="285" r:id="rId7"/>
    <p:sldId id="287" r:id="rId8"/>
    <p:sldId id="288" r:id="rId9"/>
    <p:sldId id="290" r:id="rId10"/>
    <p:sldId id="291" r:id="rId11"/>
    <p:sldId id="292" r:id="rId12"/>
    <p:sldId id="293" r:id="rId13"/>
    <p:sldId id="294" r:id="rId14"/>
    <p:sldId id="295" r:id="rId15"/>
    <p:sldId id="296" r:id="rId16"/>
  </p:sldIdLst>
  <p:sldSz cx="9144000" cy="6858000" type="screen4x3"/>
  <p:notesSz cx="6797675" cy="9929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384" autoAdjust="0"/>
  </p:normalViewPr>
  <p:slideViewPr>
    <p:cSldViewPr>
      <p:cViewPr varScale="1">
        <p:scale>
          <a:sx n="116" d="100"/>
          <a:sy n="116" d="100"/>
        </p:scale>
        <p:origin x="-236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8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4C4D2C-8D8B-4E9D-AD72-DE44772ECBA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FA11E67-3043-40D3-8CC0-2086C55C24D5}">
      <dgm:prSet phldrT="[Testo]"/>
      <dgm:spPr/>
      <dgm:t>
        <a:bodyPr/>
        <a:lstStyle/>
        <a:p>
          <a:r>
            <a:rPr lang="it-IT" dirty="0" smtClean="0"/>
            <a:t>Costituzione Art. 118</a:t>
          </a:r>
          <a:endParaRPr lang="it-IT" dirty="0"/>
        </a:p>
      </dgm:t>
    </dgm:pt>
    <dgm:pt modelId="{C327CE7C-5C7B-4775-8479-BBFDF87EE534}" type="parTrans" cxnId="{3D20B1D8-92B7-4E80-BB0D-1C83E9D97003}">
      <dgm:prSet/>
      <dgm:spPr/>
      <dgm:t>
        <a:bodyPr/>
        <a:lstStyle/>
        <a:p>
          <a:endParaRPr lang="it-IT"/>
        </a:p>
      </dgm:t>
    </dgm:pt>
    <dgm:pt modelId="{56B7FBE7-6B20-43E0-8B5A-7430298D6AF9}" type="sibTrans" cxnId="{3D20B1D8-92B7-4E80-BB0D-1C83E9D97003}">
      <dgm:prSet/>
      <dgm:spPr/>
      <dgm:t>
        <a:bodyPr/>
        <a:lstStyle/>
        <a:p>
          <a:endParaRPr lang="it-IT"/>
        </a:p>
      </dgm:t>
    </dgm:pt>
    <dgm:pt modelId="{717827F7-1C21-4D54-940B-2FF17737D0C2}">
      <dgm:prSet phldrT="[Testo]"/>
      <dgm:spPr/>
      <dgm:t>
        <a:bodyPr/>
        <a:lstStyle/>
        <a:p>
          <a:r>
            <a:rPr lang="it-IT" dirty="0" smtClean="0"/>
            <a:t>L. 6 giugno 2016, n. 106</a:t>
          </a:r>
          <a:endParaRPr lang="it-IT" dirty="0"/>
        </a:p>
      </dgm:t>
    </dgm:pt>
    <dgm:pt modelId="{674AB316-CF01-4F96-8571-922C290798F9}" type="parTrans" cxnId="{31AB3238-6119-4D8C-8D81-9111AE28BC0E}">
      <dgm:prSet/>
      <dgm:spPr/>
      <dgm:t>
        <a:bodyPr/>
        <a:lstStyle/>
        <a:p>
          <a:endParaRPr lang="it-IT"/>
        </a:p>
      </dgm:t>
    </dgm:pt>
    <dgm:pt modelId="{3AB7C9D1-D6C0-488D-B49F-D7CC49BB1A94}" type="sibTrans" cxnId="{31AB3238-6119-4D8C-8D81-9111AE28BC0E}">
      <dgm:prSet/>
      <dgm:spPr/>
      <dgm:t>
        <a:bodyPr/>
        <a:lstStyle/>
        <a:p>
          <a:endParaRPr lang="it-IT"/>
        </a:p>
      </dgm:t>
    </dgm:pt>
    <dgm:pt modelId="{180EF148-B3BE-41E2-BB67-1BEEBC8831D4}">
      <dgm:prSet phldrT="[Testo]"/>
      <dgm:spPr/>
      <dgm:t>
        <a:bodyPr/>
        <a:lstStyle/>
        <a:p>
          <a:r>
            <a:rPr lang="it-IT" smtClean="0"/>
            <a:t>D.Lgs</a:t>
          </a:r>
          <a:r>
            <a:rPr lang="it-IT" dirty="0" smtClean="0"/>
            <a:t>. 3 luglio 2017, 117</a:t>
          </a:r>
          <a:endParaRPr lang="it-IT" dirty="0"/>
        </a:p>
      </dgm:t>
    </dgm:pt>
    <dgm:pt modelId="{47476F44-A3F1-42EA-AFA1-30C0354AA0AA}" type="parTrans" cxnId="{C767AD3D-5542-42E1-9D74-9FDF647D8DDB}">
      <dgm:prSet/>
      <dgm:spPr/>
      <dgm:t>
        <a:bodyPr/>
        <a:lstStyle/>
        <a:p>
          <a:endParaRPr lang="it-IT"/>
        </a:p>
      </dgm:t>
    </dgm:pt>
    <dgm:pt modelId="{6CB597A3-E4BE-4207-BD8F-EF7561FFBAC4}" type="sibTrans" cxnId="{C767AD3D-5542-42E1-9D74-9FDF647D8DDB}">
      <dgm:prSet/>
      <dgm:spPr/>
      <dgm:t>
        <a:bodyPr/>
        <a:lstStyle/>
        <a:p>
          <a:endParaRPr lang="it-IT"/>
        </a:p>
      </dgm:t>
    </dgm:pt>
    <dgm:pt modelId="{9CE224ED-FBC3-45E4-9F51-D305610AA854}" type="pres">
      <dgm:prSet presAssocID="{794C4D2C-8D8B-4E9D-AD72-DE44772ECBA3}" presName="Name0" presStyleCnt="0">
        <dgm:presLayoutVars>
          <dgm:dir/>
          <dgm:animLvl val="lvl"/>
          <dgm:resizeHandles val="exact"/>
        </dgm:presLayoutVars>
      </dgm:prSet>
      <dgm:spPr/>
    </dgm:pt>
    <dgm:pt modelId="{8974415A-8802-41AE-B074-0D4D9029C611}" type="pres">
      <dgm:prSet presAssocID="{FFA11E67-3043-40D3-8CC0-2086C55C24D5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39643B9-70BD-46FD-8CA0-E71B527A86B5}" type="pres">
      <dgm:prSet presAssocID="{56B7FBE7-6B20-43E0-8B5A-7430298D6AF9}" presName="parTxOnlySpace" presStyleCnt="0"/>
      <dgm:spPr/>
    </dgm:pt>
    <dgm:pt modelId="{903818B5-3AC9-4081-AD73-E92D741A7BEE}" type="pres">
      <dgm:prSet presAssocID="{717827F7-1C21-4D54-940B-2FF17737D0C2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FB1BB3-B9E2-4A57-9710-7FB803A11582}" type="pres">
      <dgm:prSet presAssocID="{3AB7C9D1-D6C0-488D-B49F-D7CC49BB1A94}" presName="parTxOnlySpace" presStyleCnt="0"/>
      <dgm:spPr/>
    </dgm:pt>
    <dgm:pt modelId="{E5923854-2080-4157-A967-4E2329D54376}" type="pres">
      <dgm:prSet presAssocID="{180EF148-B3BE-41E2-BB67-1BEEBC8831D4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767AD3D-5542-42E1-9D74-9FDF647D8DDB}" srcId="{794C4D2C-8D8B-4E9D-AD72-DE44772ECBA3}" destId="{180EF148-B3BE-41E2-BB67-1BEEBC8831D4}" srcOrd="2" destOrd="0" parTransId="{47476F44-A3F1-42EA-AFA1-30C0354AA0AA}" sibTransId="{6CB597A3-E4BE-4207-BD8F-EF7561FFBAC4}"/>
    <dgm:cxn modelId="{58A0AD6D-B0A8-427A-813F-D9D6FC94170D}" type="presOf" srcId="{180EF148-B3BE-41E2-BB67-1BEEBC8831D4}" destId="{E5923854-2080-4157-A967-4E2329D54376}" srcOrd="0" destOrd="0" presId="urn:microsoft.com/office/officeart/2005/8/layout/chevron1"/>
    <dgm:cxn modelId="{A1BFA4EC-182F-416E-9460-D6584E77A087}" type="presOf" srcId="{717827F7-1C21-4D54-940B-2FF17737D0C2}" destId="{903818B5-3AC9-4081-AD73-E92D741A7BEE}" srcOrd="0" destOrd="0" presId="urn:microsoft.com/office/officeart/2005/8/layout/chevron1"/>
    <dgm:cxn modelId="{31AB3238-6119-4D8C-8D81-9111AE28BC0E}" srcId="{794C4D2C-8D8B-4E9D-AD72-DE44772ECBA3}" destId="{717827F7-1C21-4D54-940B-2FF17737D0C2}" srcOrd="1" destOrd="0" parTransId="{674AB316-CF01-4F96-8571-922C290798F9}" sibTransId="{3AB7C9D1-D6C0-488D-B49F-D7CC49BB1A94}"/>
    <dgm:cxn modelId="{B3B1C8D1-4153-40B4-9C69-8C06B6D4E2F3}" type="presOf" srcId="{794C4D2C-8D8B-4E9D-AD72-DE44772ECBA3}" destId="{9CE224ED-FBC3-45E4-9F51-D305610AA854}" srcOrd="0" destOrd="0" presId="urn:microsoft.com/office/officeart/2005/8/layout/chevron1"/>
    <dgm:cxn modelId="{0A647BDF-297D-4102-A17A-7212205BE562}" type="presOf" srcId="{FFA11E67-3043-40D3-8CC0-2086C55C24D5}" destId="{8974415A-8802-41AE-B074-0D4D9029C611}" srcOrd="0" destOrd="0" presId="urn:microsoft.com/office/officeart/2005/8/layout/chevron1"/>
    <dgm:cxn modelId="{3D20B1D8-92B7-4E80-BB0D-1C83E9D97003}" srcId="{794C4D2C-8D8B-4E9D-AD72-DE44772ECBA3}" destId="{FFA11E67-3043-40D3-8CC0-2086C55C24D5}" srcOrd="0" destOrd="0" parTransId="{C327CE7C-5C7B-4775-8479-BBFDF87EE534}" sibTransId="{56B7FBE7-6B20-43E0-8B5A-7430298D6AF9}"/>
    <dgm:cxn modelId="{F3C9FC2E-ECEF-46F7-9CE7-18C75C105E44}" type="presParOf" srcId="{9CE224ED-FBC3-45E4-9F51-D305610AA854}" destId="{8974415A-8802-41AE-B074-0D4D9029C611}" srcOrd="0" destOrd="0" presId="urn:microsoft.com/office/officeart/2005/8/layout/chevron1"/>
    <dgm:cxn modelId="{B76C4EC3-3AB0-4981-A2F1-5280A9F911B4}" type="presParOf" srcId="{9CE224ED-FBC3-45E4-9F51-D305610AA854}" destId="{C39643B9-70BD-46FD-8CA0-E71B527A86B5}" srcOrd="1" destOrd="0" presId="urn:microsoft.com/office/officeart/2005/8/layout/chevron1"/>
    <dgm:cxn modelId="{40B28E12-83B3-4415-A9C1-295C1F38978E}" type="presParOf" srcId="{9CE224ED-FBC3-45E4-9F51-D305610AA854}" destId="{903818B5-3AC9-4081-AD73-E92D741A7BEE}" srcOrd="2" destOrd="0" presId="urn:microsoft.com/office/officeart/2005/8/layout/chevron1"/>
    <dgm:cxn modelId="{AFDCAE8A-A13B-46AB-8A5C-B690FB8D46E1}" type="presParOf" srcId="{9CE224ED-FBC3-45E4-9F51-D305610AA854}" destId="{9DFB1BB3-B9E2-4A57-9710-7FB803A11582}" srcOrd="3" destOrd="0" presId="urn:microsoft.com/office/officeart/2005/8/layout/chevron1"/>
    <dgm:cxn modelId="{3CB35A00-5396-4183-A5D5-FDFE011D5F80}" type="presParOf" srcId="{9CE224ED-FBC3-45E4-9F51-D305610AA854}" destId="{E5923854-2080-4157-A967-4E2329D5437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974415A-8802-41AE-B074-0D4D9029C611}">
      <dsp:nvSpPr>
        <dsp:cNvPr id="0" name=""/>
        <dsp:cNvSpPr/>
      </dsp:nvSpPr>
      <dsp:spPr>
        <a:xfrm>
          <a:off x="2187" y="691048"/>
          <a:ext cx="2665437" cy="10661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Costituzione Art. 118</a:t>
          </a:r>
          <a:endParaRPr lang="it-IT" sz="2000" kern="1200" dirty="0"/>
        </a:p>
      </dsp:txBody>
      <dsp:txXfrm>
        <a:off x="2187" y="691048"/>
        <a:ext cx="2665437" cy="1066174"/>
      </dsp:txXfrm>
    </dsp:sp>
    <dsp:sp modelId="{903818B5-3AC9-4081-AD73-E92D741A7BEE}">
      <dsp:nvSpPr>
        <dsp:cNvPr id="0" name=""/>
        <dsp:cNvSpPr/>
      </dsp:nvSpPr>
      <dsp:spPr>
        <a:xfrm>
          <a:off x="2401081" y="691048"/>
          <a:ext cx="2665437" cy="10661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L. 6 giugno 2016, n. 106</a:t>
          </a:r>
          <a:endParaRPr lang="it-IT" sz="2000" kern="1200" dirty="0"/>
        </a:p>
      </dsp:txBody>
      <dsp:txXfrm>
        <a:off x="2401081" y="691048"/>
        <a:ext cx="2665437" cy="1066174"/>
      </dsp:txXfrm>
    </dsp:sp>
    <dsp:sp modelId="{E5923854-2080-4157-A967-4E2329D54376}">
      <dsp:nvSpPr>
        <dsp:cNvPr id="0" name=""/>
        <dsp:cNvSpPr/>
      </dsp:nvSpPr>
      <dsp:spPr>
        <a:xfrm>
          <a:off x="4799974" y="691048"/>
          <a:ext cx="2665437" cy="10661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smtClean="0"/>
            <a:t>D.Lgs</a:t>
          </a:r>
          <a:r>
            <a:rPr lang="it-IT" sz="2000" kern="1200" dirty="0" smtClean="0"/>
            <a:t>. 3 luglio 2017, 117</a:t>
          </a:r>
          <a:endParaRPr lang="it-IT" sz="2000" kern="1200" dirty="0"/>
        </a:p>
      </dsp:txBody>
      <dsp:txXfrm>
        <a:off x="4799974" y="691048"/>
        <a:ext cx="2665437" cy="1066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 hasCustomPrompt="1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 hasCustomPrompt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F49D355-16BD-4E45-BD9A-5EA878CF7CBD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 hasCustomPrompt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F49D355-16BD-4E45-BD9A-5EA878CF7CBD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F49D355-16BD-4E45-BD9A-5EA878CF7CBD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 hasCustomPrompt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 hasCustomPrompt="1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 hasCustomPrompt="1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 hasCustomPrompt="1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 hasCustomPrompt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 hasCustomPrompt="1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F49D355-16BD-4E45-BD9A-5EA878CF7CBD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 hasCustomPrompt="1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 hasCustomPrompt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F49D355-16BD-4E45-BD9A-5EA878CF7CBD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F49D355-16BD-4E45-BD9A-5EA878CF7CBD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F49D355-16BD-4E45-BD9A-5EA878CF7CBD}" type="datetimeFigureOut">
              <a:rPr lang="it-IT" smtClean="0"/>
              <a:pPr/>
              <a:t>24/11/2022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 panose="05000000000000000000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 panose="05000000000000000000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 panose="05020102010507070707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Immagin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49027"/>
            <a:ext cx="1476375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339752" y="1530350"/>
            <a:ext cx="6336704" cy="477897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0" dirty="0" err="1" smtClean="0">
                <a:solidFill>
                  <a:srgbClr val="0070C0"/>
                </a:solidFill>
              </a:rPr>
              <a:t>Incontri</a:t>
            </a:r>
            <a:r>
              <a:rPr lang="en-US" sz="3500" b="0" dirty="0" smtClean="0">
                <a:solidFill>
                  <a:srgbClr val="0070C0"/>
                </a:solidFill>
              </a:rPr>
              <a:t> di rete</a:t>
            </a:r>
          </a:p>
          <a:p>
            <a:r>
              <a:rPr lang="en-US" sz="3500" b="0" dirty="0" err="1" smtClean="0">
                <a:solidFill>
                  <a:srgbClr val="0070C0"/>
                </a:solidFill>
              </a:rPr>
              <a:t>Novembre</a:t>
            </a:r>
            <a:r>
              <a:rPr lang="en-US" sz="3500" b="0" dirty="0" smtClean="0">
                <a:solidFill>
                  <a:srgbClr val="0070C0"/>
                </a:solidFill>
              </a:rPr>
              <a:t> 2022</a:t>
            </a:r>
          </a:p>
          <a:p>
            <a:endParaRPr lang="en-US" sz="2600" dirty="0" smtClean="0">
              <a:solidFill>
                <a:srgbClr val="0070C0"/>
              </a:solidFill>
            </a:endParaRPr>
          </a:p>
          <a:p>
            <a:endParaRPr lang="en-US" sz="2600" dirty="0" smtClean="0">
              <a:solidFill>
                <a:srgbClr val="0070C0"/>
              </a:solidFill>
            </a:endParaRPr>
          </a:p>
          <a:p>
            <a:pPr algn="ctr"/>
            <a:r>
              <a:rPr lang="en-US" sz="2600" dirty="0" smtClean="0">
                <a:solidFill>
                  <a:schemeClr val="tx1"/>
                </a:solidFill>
              </a:rPr>
              <a:t>“</a:t>
            </a:r>
            <a:r>
              <a:rPr lang="en-US" sz="2600" dirty="0" err="1" smtClean="0">
                <a:solidFill>
                  <a:schemeClr val="tx1"/>
                </a:solidFill>
              </a:rPr>
              <a:t>Protagonismo</a:t>
            </a:r>
            <a:r>
              <a:rPr lang="en-US" sz="2600" dirty="0" smtClean="0">
                <a:solidFill>
                  <a:schemeClr val="tx1"/>
                </a:solidFill>
              </a:rPr>
              <a:t> del </a:t>
            </a:r>
            <a:r>
              <a:rPr lang="en-US" sz="2600" dirty="0" err="1" smtClean="0">
                <a:solidFill>
                  <a:schemeClr val="tx1"/>
                </a:solidFill>
              </a:rPr>
              <a:t>Terzo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settore</a:t>
            </a:r>
            <a:r>
              <a:rPr lang="en-US" sz="2600" dirty="0" smtClean="0">
                <a:solidFill>
                  <a:schemeClr val="tx1"/>
                </a:solidFill>
              </a:rPr>
              <a:t>”</a:t>
            </a:r>
          </a:p>
          <a:p>
            <a:endParaRPr lang="en-US" sz="3000" dirty="0">
              <a:solidFill>
                <a:srgbClr val="0070C0"/>
              </a:solidFill>
            </a:endParaRPr>
          </a:p>
          <a:p>
            <a:endParaRPr lang="en-US" sz="3000" dirty="0" smtClean="0">
              <a:solidFill>
                <a:srgbClr val="0070C0"/>
              </a:solidFill>
            </a:endParaRPr>
          </a:p>
          <a:p>
            <a:pPr algn="r"/>
            <a:endParaRPr lang="en-US" sz="2800" dirty="0">
              <a:solidFill>
                <a:srgbClr val="0070C0"/>
              </a:solidFill>
            </a:endParaRPr>
          </a:p>
          <a:p>
            <a:pPr algn="r"/>
            <a:r>
              <a:rPr lang="en-US" sz="2800" dirty="0" smtClean="0">
                <a:solidFill>
                  <a:srgbClr val="0070C0"/>
                </a:solidFill>
              </a:rPr>
              <a:t>Dario CANGIALOSI</a:t>
            </a:r>
          </a:p>
          <a:p>
            <a:endParaRPr lang="en-US" sz="5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0784" y="476672"/>
            <a:ext cx="7467600" cy="1008112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L. 234/2021, art. 1, comma 172</a:t>
            </a:r>
            <a:br>
              <a:rPr lang="it-IT" dirty="0" smtClean="0"/>
            </a:br>
            <a:r>
              <a:rPr lang="it-IT" sz="2200" dirty="0" smtClean="0"/>
              <a:t>Fondo di </a:t>
            </a:r>
            <a:r>
              <a:rPr lang="it-IT" sz="2200" dirty="0" err="1" smtClean="0"/>
              <a:t>Solidarieta’</a:t>
            </a:r>
            <a:r>
              <a:rPr lang="it-IT" sz="2200" dirty="0" smtClean="0"/>
              <a:t> comunale</a:t>
            </a:r>
            <a:endParaRPr lang="it-IT" sz="2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2132856"/>
            <a:ext cx="7683500" cy="3672408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E’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prevede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vincolare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destinare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parte del FSC al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potenziamento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asilo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nido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Font typeface="Wingdings" panose="05000000000000000000"/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finalità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è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raggiungimento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percentuale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del 33%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copertura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3/36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territori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italiani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entro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l’anno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2027.</a:t>
            </a:r>
          </a:p>
          <a:p>
            <a:pPr marL="0" indent="0" algn="just">
              <a:buFont typeface="Wingdings" panose="05000000000000000000"/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Stanziamento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previsto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2022: € 120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milioni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2023: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€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175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milioni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2024: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€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230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milioni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2025: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€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milioni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2026: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€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450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milioni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2027: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€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1.100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milioni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150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0784" y="476672"/>
            <a:ext cx="7467600" cy="1008112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L. 234/2021, art. 1, comma 172</a:t>
            </a:r>
            <a:br>
              <a:rPr lang="it-IT" dirty="0" smtClean="0"/>
            </a:br>
            <a:r>
              <a:rPr lang="it-IT" sz="2200" dirty="0" smtClean="0"/>
              <a:t>Fondo di </a:t>
            </a:r>
            <a:r>
              <a:rPr lang="it-IT" sz="2200" dirty="0" err="1" smtClean="0"/>
              <a:t>Solidarieta’</a:t>
            </a:r>
            <a:r>
              <a:rPr lang="it-IT" sz="2200" dirty="0" smtClean="0"/>
              <a:t> comunale</a:t>
            </a:r>
            <a:endParaRPr lang="it-IT" sz="2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2132856"/>
            <a:ext cx="7683500" cy="367240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partendo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storici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copertura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rilevati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nell’anno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2018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individuati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obiettivi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permetteranno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arrivare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2027 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copertura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del 33%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3/36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Font typeface="Wingdings" panose="05000000000000000000"/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rilevati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riguardano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numero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utenti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pubblici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(nidi e micro nidi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comunali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diretta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affidati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terzi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racquisto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numero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utenti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privati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(nidi e micro nidi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privati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sezioni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primavera) </a:t>
            </a:r>
          </a:p>
          <a:p>
            <a:pPr marL="0" indent="0" algn="just">
              <a:buFont typeface="Wingdings" panose="05000000000000000000"/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720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0784" y="476672"/>
            <a:ext cx="7467600" cy="1008112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L. 234/2021, art. 1, comma 172</a:t>
            </a:r>
            <a:br>
              <a:rPr lang="it-IT" dirty="0" smtClean="0"/>
            </a:br>
            <a:r>
              <a:rPr lang="it-IT" sz="2200" dirty="0" smtClean="0"/>
              <a:t>Fondo di </a:t>
            </a:r>
            <a:r>
              <a:rPr lang="it-IT" sz="2200" dirty="0" err="1" smtClean="0"/>
              <a:t>Solidarieta’</a:t>
            </a:r>
            <a:r>
              <a:rPr lang="it-IT" sz="2200" dirty="0" smtClean="0"/>
              <a:t> comunale</a:t>
            </a:r>
            <a:endParaRPr lang="it-IT" sz="2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2132856"/>
            <a:ext cx="7683500" cy="367240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raggiungimento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obiettivi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è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graduale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Font typeface="Wingdings" panose="05000000000000000000"/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Calcolato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numero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aggiuntivi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derivante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calcolo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del GAP,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è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individuato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livello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fabbisogno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standard per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utente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prendere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riferimento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finanziamento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aggiuntivi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Font typeface="Wingdings" panose="05000000000000000000"/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Fabbisogno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standard: € 9.200,00/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utente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/anno</a:t>
            </a: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Compartecipazione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costo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€ 1.500,00/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utente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/anno</a:t>
            </a:r>
          </a:p>
          <a:p>
            <a:pPr marL="0" indent="0" algn="just">
              <a:buFont typeface="Wingdings" panose="05000000000000000000"/>
              <a:buNone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Finanziamento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aggiuntivo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€ 7.670,00/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utente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/anno</a:t>
            </a:r>
            <a:endParaRPr lang="en-US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372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0784" y="476672"/>
            <a:ext cx="7467600" cy="1008112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L. 234/2021, art. 1, comma 172</a:t>
            </a:r>
            <a:br>
              <a:rPr lang="it-IT" dirty="0" smtClean="0"/>
            </a:br>
            <a:r>
              <a:rPr lang="it-IT" sz="2200" dirty="0" smtClean="0"/>
              <a:t>Fondo di </a:t>
            </a:r>
            <a:r>
              <a:rPr lang="it-IT" sz="2200" dirty="0" err="1" smtClean="0"/>
              <a:t>Solidarieta’</a:t>
            </a:r>
            <a:r>
              <a:rPr lang="it-IT" sz="2200" dirty="0" smtClean="0"/>
              <a:t> comunale</a:t>
            </a:r>
            <a:endParaRPr lang="it-IT" sz="2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2132856"/>
            <a:ext cx="7683500" cy="388843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potrà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potenziare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seguenti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Ampliando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negli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asili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comunali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nuove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strutture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attivivazione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inutilizzati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in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diretta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esternalizzata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Convenzioni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asili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privati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riserva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nuovi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posti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Trasferendo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risorse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famiglie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con voucher/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contributi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fruire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asilo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nido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territorio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Trasferendo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risorse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 base ad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accordi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vicini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Altre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modalità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riconducibili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all’art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2, comma 3,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Dlgs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65/2017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sezioni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primavera,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spazi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gioco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per bambini 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famiglie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educativi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contesto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domiciliare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0784" y="476672"/>
            <a:ext cx="7467600" cy="1008112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L. 234/2021, art. 1, comma 172</a:t>
            </a:r>
            <a:br>
              <a:rPr lang="it-IT" dirty="0" smtClean="0"/>
            </a:br>
            <a:r>
              <a:rPr lang="it-IT" sz="2200" dirty="0" smtClean="0"/>
              <a:t>Fondo di </a:t>
            </a:r>
            <a:r>
              <a:rPr lang="it-IT" sz="2200" dirty="0" err="1" smtClean="0"/>
              <a:t>Solidarieta’</a:t>
            </a:r>
            <a:r>
              <a:rPr lang="it-IT" sz="2200" dirty="0" smtClean="0"/>
              <a:t> comunale</a:t>
            </a:r>
            <a:endParaRPr lang="it-IT" sz="2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2132856"/>
            <a:ext cx="7683500" cy="23042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anose="05000000000000000000"/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risorse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assegnate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potenziamento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educativi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3/36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vincolate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all’attivazione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utenti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aggiuntivi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assegnati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anno, e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soggette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rendicontazione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da parte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Pertanto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risorse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assegnate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in un anno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saranno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mantenute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successivi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fronte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dell’offerta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aggiuntiva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rendicontata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quest’anno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entro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31 Maggio 2023)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324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0784" y="476672"/>
            <a:ext cx="7467600" cy="1008112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L. 234/2021, art. 1, comma 172</a:t>
            </a:r>
            <a:br>
              <a:rPr lang="it-IT" dirty="0" smtClean="0"/>
            </a:br>
            <a:r>
              <a:rPr lang="it-IT" sz="2200" dirty="0" smtClean="0"/>
              <a:t>Fondo di </a:t>
            </a:r>
            <a:r>
              <a:rPr lang="it-IT" sz="2200" dirty="0" err="1" smtClean="0"/>
              <a:t>Solidarieta’</a:t>
            </a:r>
            <a:r>
              <a:rPr lang="it-IT" sz="2200" dirty="0" smtClean="0"/>
              <a:t> comunale</a:t>
            </a:r>
            <a:endParaRPr lang="it-IT" sz="2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2132856"/>
            <a:ext cx="7683500" cy="23042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anose="05000000000000000000"/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82608975"/>
              </p:ext>
            </p:extLst>
          </p:nvPr>
        </p:nvGraphicFramePr>
        <p:xfrm>
          <a:off x="251512" y="2354594"/>
          <a:ext cx="8208928" cy="15064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3058"/>
                <a:gridCol w="513058"/>
                <a:gridCol w="513058"/>
                <a:gridCol w="513058"/>
                <a:gridCol w="513058"/>
                <a:gridCol w="513058"/>
                <a:gridCol w="513058"/>
                <a:gridCol w="513058"/>
                <a:gridCol w="513058"/>
                <a:gridCol w="513058"/>
                <a:gridCol w="513058"/>
                <a:gridCol w="513058"/>
                <a:gridCol w="513058"/>
                <a:gridCol w="513058"/>
                <a:gridCol w="513058"/>
                <a:gridCol w="513058"/>
              </a:tblGrid>
              <a:tr h="1380916"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Comune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500" u="none" strike="noStrike">
                          <a:effectLst/>
                        </a:rPr>
                        <a:t>Provincia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Utenti pubblici 2018 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Numero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FONTE DATI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Utenti pubblici 2018 Numero</a:t>
                      </a:r>
                      <a:endParaRPr lang="it-IT" sz="500" b="1" i="0" u="none" strike="noStrike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Posti privati 2018 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Numero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FONTE DATI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Posti privati 2018 Numero</a:t>
                      </a:r>
                      <a:endParaRPr lang="it-IT" sz="500" b="1" i="0" u="none" strike="noStrike">
                        <a:solidFill>
                          <a:srgbClr val="75717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TOTALE Utenti pubblici e privati 2018 Numero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(A)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Popolazione 3-36 mesi (media 2017, 2018, 2019)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/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(B)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% copertura 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del servizio 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2018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/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(A/B)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Utenti  aggiuntivi 2022 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Numero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_____________ 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Dato definitivo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Maggiori risorse per il 2022 previste dall'art. 1, comma 172, Legge 234/2021 - Euro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_____________ 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Dato definitivo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Utenti  aggiuntivi 2023 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Numero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------------------------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Dato provvisorio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Maggiori risorse per il 2023 previste dall'art. 1, comma 172, Legge 234/2021 - Euro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------------------------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Dato provvisorio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Utenti  aggiuntivi 2027 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Numero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------------------------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Dato indicativo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Maggiori risorse per il 2027 previste dall'art. 1, comma 172, Legge 234/2021 - Euro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------------------------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Dato indicativo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500" u="none" strike="noStrike">
                          <a:effectLst/>
                        </a:rPr>
                        <a:t>Popolazione </a:t>
                      </a:r>
                      <a:br>
                        <a:rPr lang="it-IT" sz="500" u="none" strike="noStrike">
                          <a:effectLst/>
                        </a:rPr>
                      </a:br>
                      <a:r>
                        <a:rPr lang="it-IT" sz="500" u="none" strike="noStrike">
                          <a:effectLst/>
                        </a:rPr>
                        <a:t>(al 1° gennaio 2022)</a:t>
                      </a:r>
                      <a:endParaRPr lang="it-IT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ctr"/>
                </a:tc>
              </a:tr>
              <a:tr h="125538">
                <a:tc>
                  <a:txBody>
                    <a:bodyPr/>
                    <a:lstStyle/>
                    <a:p>
                      <a:pPr algn="l" fontAlgn="b"/>
                      <a:r>
                        <a:rPr lang="it-IT" sz="500" u="none" strike="noStrike">
                          <a:effectLst/>
                        </a:rPr>
                        <a:t>Palermo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500" u="none" strike="noStrike">
                          <a:effectLst/>
                        </a:rPr>
                        <a:t>Palermo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500" u="none" strike="noStrike">
                          <a:effectLst/>
                        </a:rPr>
                        <a:t>894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500" u="none" strike="noStrike">
                          <a:effectLst/>
                        </a:rPr>
                        <a:t>FC50U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500" u="none" strike="noStrike">
                          <a:effectLst/>
                        </a:rPr>
                        <a:t>131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500" u="none" strike="noStrike">
                          <a:effectLst/>
                        </a:rPr>
                        <a:t>ISTAT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500" u="none" strike="noStrike">
                          <a:effectLst/>
                        </a:rPr>
                        <a:t>1.025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500" u="none" strike="noStrike">
                          <a:effectLst/>
                        </a:rPr>
                        <a:t>15547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500" u="none" strike="noStrike">
                          <a:effectLst/>
                        </a:rPr>
                        <a:t>6,59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500" u="none" strike="noStrike">
                          <a:effectLst/>
                        </a:rPr>
                        <a:t>456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500" u="none" strike="noStrike">
                          <a:effectLst/>
                        </a:rPr>
                        <a:t>3.498.945,00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500" u="none" strike="noStrike">
                          <a:effectLst/>
                        </a:rPr>
                        <a:t>670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500" u="none" strike="noStrike">
                          <a:effectLst/>
                        </a:rPr>
                        <a:t>5.137.586,38 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500" u="none" strike="noStrike">
                          <a:effectLst/>
                        </a:rPr>
                        <a:t>4106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500" u="none" strike="noStrike">
                          <a:effectLst/>
                        </a:rPr>
                        <a:t>31.799.428,38</a:t>
                      </a:r>
                      <a:endParaRPr lang="it-IT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500" u="none" strike="noStrike" dirty="0">
                          <a:effectLst/>
                        </a:rPr>
                        <a:t>630.828</a:t>
                      </a:r>
                      <a:endParaRPr lang="it-IT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78" marR="3978" marT="3978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071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467600" cy="868958"/>
          </a:xfrm>
        </p:spPr>
        <p:txBody>
          <a:bodyPr/>
          <a:lstStyle/>
          <a:p>
            <a:pPr algn="ctr"/>
            <a:r>
              <a:rPr lang="it-IT" dirty="0" smtClean="0"/>
              <a:t>Terzo settore: terza via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353762879"/>
              </p:ext>
            </p:extLst>
          </p:nvPr>
        </p:nvGraphicFramePr>
        <p:xfrm>
          <a:off x="539552" y="2996952"/>
          <a:ext cx="746760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431602" y="1988839"/>
            <a:ext cx="7683500" cy="7200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/>
              <a:buNone/>
            </a:pP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né </a:t>
            </a:r>
            <a:r>
              <a:rPr lang="en-US" sz="28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Stato</a:t>
            </a: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né </a:t>
            </a:r>
            <a:r>
              <a:rPr lang="en-US" sz="28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mercato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Font typeface="Wingdings" panose="05000000000000000000"/>
              <a:buNone/>
            </a:pPr>
            <a:endParaRPr lang="en-US" sz="6000" dirty="0" smtClean="0"/>
          </a:p>
          <a:p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259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580926"/>
          </a:xfrm>
        </p:spPr>
        <p:txBody>
          <a:bodyPr/>
          <a:lstStyle/>
          <a:p>
            <a:pPr algn="ctr"/>
            <a:r>
              <a:rPr lang="it-IT" dirty="0" smtClean="0"/>
              <a:t>Terzo settore: terza via</a:t>
            </a:r>
            <a:endParaRPr lang="it-IT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31602" y="1988841"/>
            <a:ext cx="7683500" cy="25202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anose="05000000000000000000"/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Art. 55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Coinvolgimento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degli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terzo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settore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attuazione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principi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sussidiarietà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efficacia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efficienza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economicità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amministrazioni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pubbliche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nell’esercizio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proprie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funzioni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programmazione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organizzazione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livello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territoriale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assicurano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coinvolgimento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attivo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terzo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settore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attraverso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co-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programmazione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co-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progettazione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accreditamento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anose="05000000000000000000"/>
              <a:buNone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6000" dirty="0" smtClean="0"/>
          </a:p>
          <a:p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158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50891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Terzo settore: terza via</a:t>
            </a:r>
            <a:endParaRPr lang="it-IT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340768"/>
            <a:ext cx="7683500" cy="4824536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anose="05000000000000000000"/>
              <a:buNone/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settori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attività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(art. 5)</a:t>
            </a:r>
          </a:p>
          <a:p>
            <a:pPr marL="0" indent="0" algn="just">
              <a:buFont typeface="Wingdings" panose="05000000000000000000"/>
              <a:buNone/>
            </a:pPr>
            <a:endParaRPr lang="en-US" sz="18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r>
              <a:rPr lang="en-US" sz="18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</a:t>
            </a:r>
            <a:r>
              <a:rPr lang="en-US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8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interesse</a:t>
            </a:r>
            <a:r>
              <a:rPr lang="en-US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generale</a:t>
            </a:r>
            <a:r>
              <a:rPr lang="en-US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Interventi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sociali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Interventi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prestazioni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socio-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sanitarie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Educazione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istruzione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formazione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professionale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Interventi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finalizzati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salvaguardia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dell’ambiente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Intervento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per la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tutela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valorizzazione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patrimonio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culturale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Formazione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universitaria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Ricerca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scientifica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particolare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interesse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sociale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Organizzazione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attività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culturali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artistiche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ricreative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Alloggio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sociale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Accoglienza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umanitaria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Promozione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tutela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diritti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umani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civili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sociali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politici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Promozione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cultura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legalità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Protezione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civile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Riqualificazione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pubblici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inutilizzati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o di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confiscati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anose="05000000000000000000"/>
              <a:buNone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" panose="05000000000000000000"/>
              <a:buNone/>
            </a:pPr>
            <a:endParaRPr lang="en-US" sz="6000" dirty="0" smtClean="0"/>
          </a:p>
          <a:p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925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0784" y="476672"/>
            <a:ext cx="7467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Legge 7 agosto 1990, n. 241 </a:t>
            </a:r>
            <a:br>
              <a:rPr lang="it-IT" dirty="0" smtClean="0"/>
            </a:br>
            <a:r>
              <a:rPr lang="it-IT" sz="2200" dirty="0" smtClean="0"/>
              <a:t>Nuove norme in materia di procedimento amministrativo e di diritto di accesso ai documenti amministrativi</a:t>
            </a:r>
            <a:endParaRPr lang="it-IT" sz="2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31602" y="2636912"/>
            <a:ext cx="7683500" cy="25202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anose="05000000000000000000"/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Art. 22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Definizioni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principi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L’accesso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procedimenti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amministrativi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possibilità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richiedere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documenti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informazioni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detenuti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pubblica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amministrazione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riguardanti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attività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pubblico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interesse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purchè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soggetto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richiedente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abbia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interesse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diretto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concreto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attuale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rispetto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procedimento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stesso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anose="05000000000000000000"/>
              <a:buNone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6000" dirty="0" smtClean="0"/>
          </a:p>
          <a:p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721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0784" y="476672"/>
            <a:ext cx="7467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err="1" smtClean="0"/>
              <a:t>D.Lgs</a:t>
            </a:r>
            <a:r>
              <a:rPr lang="it-IT" dirty="0" smtClean="0"/>
              <a:t> 65/2017</a:t>
            </a:r>
            <a:br>
              <a:rPr lang="it-IT" dirty="0" smtClean="0"/>
            </a:br>
            <a:r>
              <a:rPr lang="it-IT" sz="2200" dirty="0" smtClean="0"/>
              <a:t>Istituzione del Sistema Integrato di educazione e istruzione dalla nascita sino ai sei anni</a:t>
            </a:r>
            <a:endParaRPr lang="it-IT" sz="2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2132856"/>
            <a:ext cx="7683500" cy="2592288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E’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riordino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Font typeface="Wingdings" panose="05000000000000000000"/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Promuove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continuità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percorso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educativo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quello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scolastico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Concorre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ridurre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svantaggi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culturali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sociali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relazionali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favorisce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l’inclusione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bambine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bambini</a:t>
            </a: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Sostiene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primaria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funzione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educative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famiglie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Promuove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dell’offerta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formativa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136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0784" y="476672"/>
            <a:ext cx="7467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err="1" smtClean="0"/>
              <a:t>D.Lgs</a:t>
            </a:r>
            <a:r>
              <a:rPr lang="it-IT" dirty="0" smtClean="0"/>
              <a:t> 65/2017</a:t>
            </a:r>
            <a:br>
              <a:rPr lang="it-IT" dirty="0" smtClean="0"/>
            </a:br>
            <a:r>
              <a:rPr lang="it-IT" sz="2200" dirty="0" smtClean="0"/>
              <a:t>Istituzione del Sistema Integrato di educazione e istruzione dalla nascita sino ai sei anni</a:t>
            </a:r>
            <a:endParaRPr lang="it-IT" sz="2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208856" y="1556792"/>
            <a:ext cx="6243464" cy="720080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/>
              <a:buNone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Programmazione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regionale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Riparto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annualità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  <a:p>
            <a:pPr marL="0" indent="0" algn="ctr">
              <a:buFont typeface="Wingdings" panose="05000000000000000000"/>
              <a:buNone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2022/2023</a:t>
            </a:r>
          </a:p>
          <a:p>
            <a:pPr marL="0" indent="0" algn="ctr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Nota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Dirigenziale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N. 49089 del 26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ottobre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  <a:p>
            <a:pPr marL="0" indent="0" algn="just">
              <a:buFont typeface="Wingdings" panose="0500000000000000000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anose="05000000000000000000"/>
              <a:buNone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6000" dirty="0" smtClean="0"/>
          </a:p>
          <a:p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60784" y="2348880"/>
            <a:ext cx="7467600" cy="41764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/>
              <a:buNone/>
            </a:pP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Modalità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riparto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utilizzo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delle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risorse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per la prima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infanzia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(0/3):</a:t>
            </a:r>
          </a:p>
          <a:p>
            <a:pPr marL="0" indent="0">
              <a:buFont typeface="Wingdings" panose="05000000000000000000"/>
              <a:buNone/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40%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consolidamento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educativi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comunali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e/o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ampliamento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presso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strutture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gestite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Terzo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settore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iscritte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all’albo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regionale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ex L.R. 22/86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tramite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Font typeface="Wingdings" panose="05000000000000000000"/>
              <a:buNone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Acquisto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posti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" panose="05000000000000000000"/>
              <a:buNone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Voucher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famiglie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sostegno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costi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degli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asili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nido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 micro nidi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comunali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 di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quelli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Terzo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settore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iscritti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all’albo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regionale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ex L.R.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22/86.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Finalizzato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riduzione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rette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determinato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dalla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differenza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tariffa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mensile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riferimento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 la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retta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mensile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praticata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dall’Ente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gestore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ore: € 510,00/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mese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8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ore: €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680,00/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mese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10 ore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: €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850,00/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mese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Font typeface="Wingdings" panose="05000000000000000000"/>
              <a:buNone/>
            </a:pPr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anose="0500000000000000000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anose="05000000000000000000"/>
              <a:buNone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6000" dirty="0" smtClean="0"/>
          </a:p>
          <a:p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543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0784" y="476672"/>
            <a:ext cx="7467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err="1" smtClean="0"/>
              <a:t>D.Lgs</a:t>
            </a:r>
            <a:r>
              <a:rPr lang="it-IT" dirty="0" smtClean="0"/>
              <a:t> 65/2017</a:t>
            </a:r>
            <a:br>
              <a:rPr lang="it-IT" dirty="0" smtClean="0"/>
            </a:br>
            <a:r>
              <a:rPr lang="it-IT" sz="2200" dirty="0" smtClean="0"/>
              <a:t>Istituzione del Sistema Integrato di educazione e istruzione dalla nascita sino ai sei anni</a:t>
            </a:r>
            <a:endParaRPr lang="it-IT" sz="2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208856" y="1844824"/>
            <a:ext cx="6243464" cy="720080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/>
              <a:buNone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Programmazione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regionale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Riparto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annualità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  <a:p>
            <a:pPr marL="0" indent="0" algn="ctr">
              <a:buFont typeface="Wingdings" panose="05000000000000000000"/>
              <a:buNone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2022/2023</a:t>
            </a:r>
          </a:p>
          <a:p>
            <a:pPr marL="0" indent="0" algn="ctr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Nota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Dirigenziale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N. 49089 del 26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ottobre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  <a:p>
            <a:pPr marL="0" indent="0" algn="just">
              <a:buFont typeface="Wingdings" panose="0500000000000000000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anose="05000000000000000000"/>
              <a:buNone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6000" dirty="0" smtClean="0"/>
          </a:p>
          <a:p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60784" y="2852936"/>
            <a:ext cx="7467600" cy="32403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/>
              <a:buNone/>
            </a:pP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Modalità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riparto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utilizzo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delle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risorse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per la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scuola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dell’infanzia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e le </a:t>
            </a:r>
            <a:r>
              <a:rPr lang="en-US" sz="1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sezioni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primavera (3/6):</a:t>
            </a: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Contributo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€ 4.000,00/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sezione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finalizzato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all’abbattimento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rette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destinato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prioritariamente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famiglie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con ISEE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inferiore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 € 15.748,78.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l’obbligo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mantenimento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rette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altri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bambini al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valore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applicato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nell’anno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scolastico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precedente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Contributo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mantenimento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sezioni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primavera</a:t>
            </a: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Contributo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mensa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istituti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scolastici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statali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Coordinamento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Formazione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" panose="05000000000000000000"/>
              <a:buNone/>
            </a:pPr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anose="0500000000000000000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anose="05000000000000000000"/>
              <a:buNone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6000" dirty="0" smtClean="0"/>
          </a:p>
          <a:p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572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0784" y="476672"/>
            <a:ext cx="7467600" cy="1008112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Fondo di solidarietà comunale</a:t>
            </a:r>
            <a:endParaRPr lang="it-IT" sz="2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2420888"/>
            <a:ext cx="7683500" cy="201622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 panose="05020102010507070707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 panose="05000000000000000000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E’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fondo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finanziamento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istituito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2011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serve 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ridurre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squilibri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territori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quindi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finalità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perequazione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alimentato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quota del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gettito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dell’IMU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Font typeface="Wingdings" panose="0500000000000000000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Wingdings" panose="05000000000000000000"/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È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destinato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potenziamento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servizi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comunali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542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Elementar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297</TotalTime>
  <Words>1139</Words>
  <Application>Microsoft Office PowerPoint</Application>
  <PresentationFormat>Presentazione su schermo (4:3)</PresentationFormat>
  <Paragraphs>160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Loggia</vt:lpstr>
      <vt:lpstr>Diapositiva 1</vt:lpstr>
      <vt:lpstr>Terzo settore: terza via</vt:lpstr>
      <vt:lpstr>Terzo settore: terza via</vt:lpstr>
      <vt:lpstr>Terzo settore: terza via</vt:lpstr>
      <vt:lpstr>Legge 7 agosto 1990, n. 241  Nuove norme in materia di procedimento amministrativo e di diritto di accesso ai documenti amministrativi</vt:lpstr>
      <vt:lpstr>D.Lgs 65/2017 Istituzione del Sistema Integrato di educazione e istruzione dalla nascita sino ai sei anni</vt:lpstr>
      <vt:lpstr>D.Lgs 65/2017 Istituzione del Sistema Integrato di educazione e istruzione dalla nascita sino ai sei anni</vt:lpstr>
      <vt:lpstr>D.Lgs 65/2017 Istituzione del Sistema Integrato di educazione e istruzione dalla nascita sino ai sei anni</vt:lpstr>
      <vt:lpstr>Fondo di solidarietà comunale</vt:lpstr>
      <vt:lpstr>L. 234/2021, art. 1, comma 172 Fondo di Solidarieta’ comunale</vt:lpstr>
      <vt:lpstr>L. 234/2021, art. 1, comma 172 Fondo di Solidarieta’ comunale</vt:lpstr>
      <vt:lpstr>L. 234/2021, art. 1, comma 172 Fondo di Solidarieta’ comunale</vt:lpstr>
      <vt:lpstr>L. 234/2021, art. 1, comma 172 Fondo di Solidarieta’ comunale</vt:lpstr>
      <vt:lpstr>L. 234/2021, art. 1, comma 172 Fondo di Solidarieta’ comunale</vt:lpstr>
      <vt:lpstr>L. 234/2021, art. 1, comma 172 Fondo di Solidarieta’ comunale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Valentina FISM</dc:creator>
  <cp:lastModifiedBy>cristina-fism</cp:lastModifiedBy>
  <cp:revision>84</cp:revision>
  <cp:lastPrinted>2022-11-08T12:39:46Z</cp:lastPrinted>
  <dcterms:created xsi:type="dcterms:W3CDTF">2022-09-07T08:31:00Z</dcterms:created>
  <dcterms:modified xsi:type="dcterms:W3CDTF">2022-11-24T12:38:25Z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2183599924324B4C888DA30CDB84A8A4</vt:lpwstr>
  </property>
  <property fmtid="{D5CDD505-2E9C-101B-9397-08002B2CF9AE}" pid="3" name="KSOProductBuildVer">
    <vt:lpwstr>1033-11.2.0.11306</vt:lpwstr>
  </property>
</Properties>
</file>